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92" r:id="rId4"/>
    <p:sldId id="321" r:id="rId5"/>
    <p:sldId id="293" r:id="rId6"/>
    <p:sldId id="294" r:id="rId7"/>
    <p:sldId id="320" r:id="rId8"/>
    <p:sldId id="313" r:id="rId9"/>
    <p:sldId id="295" r:id="rId10"/>
    <p:sldId id="296" r:id="rId11"/>
    <p:sldId id="297" r:id="rId12"/>
    <p:sldId id="298" r:id="rId13"/>
    <p:sldId id="299" r:id="rId14"/>
    <p:sldId id="318" r:id="rId15"/>
    <p:sldId id="300" r:id="rId16"/>
    <p:sldId id="314" r:id="rId17"/>
    <p:sldId id="301" r:id="rId18"/>
    <p:sldId id="303" r:id="rId19"/>
    <p:sldId id="305" r:id="rId20"/>
    <p:sldId id="322" r:id="rId21"/>
    <p:sldId id="302" r:id="rId22"/>
    <p:sldId id="319" r:id="rId23"/>
    <p:sldId id="315" r:id="rId24"/>
    <p:sldId id="306" r:id="rId25"/>
    <p:sldId id="307" r:id="rId26"/>
    <p:sldId id="308" r:id="rId27"/>
    <p:sldId id="316" r:id="rId28"/>
    <p:sldId id="309" r:id="rId29"/>
    <p:sldId id="317" r:id="rId30"/>
    <p:sldId id="310" r:id="rId31"/>
    <p:sldId id="311" r:id="rId32"/>
    <p:sldId id="312" r:id="rId33"/>
    <p:sldId id="29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186949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559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653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499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030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52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103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583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231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719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905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02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989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224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492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105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662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128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031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94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0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28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592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04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267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759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242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39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88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462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75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66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699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26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344325" y="983362"/>
            <a:ext cx="6057900" cy="2056302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 smtClean="0">
                <a:solidFill>
                  <a:srgbClr val="000000"/>
                </a:solidFill>
                <a:highlight>
                  <a:srgbClr val="999999"/>
                </a:highlight>
                <a:latin typeface="Calibri"/>
                <a:ea typeface="Calibri"/>
                <a:cs typeface="Calibri"/>
                <a:sym typeface="Calibri"/>
              </a:rPr>
              <a:t>Getting Started with KiCad</a:t>
            </a:r>
            <a:endParaRPr lang="en" sz="6000" dirty="0">
              <a:solidFill>
                <a:srgbClr val="000000"/>
              </a:solidFill>
              <a:highlight>
                <a:srgbClr val="9999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Shape 55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50" y="722450"/>
            <a:ext cx="1866450" cy="185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25" y="2577450"/>
            <a:ext cx="1536100" cy="14903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4"/>
          <p:cNvSpPr txBox="1">
            <a:spLocks/>
          </p:cNvSpPr>
          <p:nvPr/>
        </p:nvSpPr>
        <p:spPr>
          <a:xfrm>
            <a:off x="2344325" y="3083662"/>
            <a:ext cx="6057900" cy="590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" sz="2400" dirty="0" smtClean="0">
                <a:solidFill>
                  <a:srgbClr val="000000"/>
                </a:solidFill>
                <a:highlight>
                  <a:srgbClr val="999999"/>
                </a:highlight>
                <a:latin typeface="Calibri"/>
                <a:ea typeface="Calibri"/>
                <a:cs typeface="Calibri"/>
                <a:sym typeface="Calibri"/>
              </a:rPr>
              <a:t>Designing the less shitty Shitty Add On</a:t>
            </a:r>
            <a:endParaRPr lang="en" sz="2400" dirty="0">
              <a:solidFill>
                <a:srgbClr val="000000"/>
              </a:solidFill>
              <a:highlight>
                <a:srgbClr val="9999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Printed Circuit Boards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Gerbers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ASCII format for describing board layout</a:t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Released in 1980!</a:t>
            </a:r>
            <a:endParaRPr lang="en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28" y="404475"/>
            <a:ext cx="2016273" cy="2016273"/>
          </a:xfrm>
          <a:prstGeom prst="rect">
            <a:avLst/>
          </a:prstGeom>
        </p:spPr>
      </p:pic>
      <p:sp>
        <p:nvSpPr>
          <p:cNvPr id="4" name="Multiply 3"/>
          <p:cNvSpPr/>
          <p:nvPr/>
        </p:nvSpPr>
        <p:spPr>
          <a:xfrm>
            <a:off x="6019336" y="404475"/>
            <a:ext cx="1583856" cy="153892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32" y="1823462"/>
            <a:ext cx="3832322" cy="1282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07" y="2452536"/>
            <a:ext cx="3597779" cy="17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9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Artwork for PCBs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Design with PCB limitations in mind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Silkscreen, Soldermask, Copper and bare PCB are your color palette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Tiny details will get lost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 gradients – try using halftones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88" y="677475"/>
            <a:ext cx="1685657" cy="12642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88" y="2357230"/>
            <a:ext cx="1524000" cy="152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88086" y="352606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Bad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4290" y="211087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2D050"/>
                </a:solidFill>
              </a:rPr>
              <a:t>Good</a:t>
            </a:r>
            <a:endParaRPr lang="en-US" sz="2000" b="1" dirty="0">
              <a:solidFill>
                <a:srgbClr val="92D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76" y="2236791"/>
            <a:ext cx="1755093" cy="1240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8186" y="346662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OMG Halftones!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8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Artwork for PCBs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Vector vs Bitmap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Try to design with vector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Suggested Software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Inkscape, Illustrator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19" y="1011564"/>
            <a:ext cx="41052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Artwork for PCBs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Scaling and exporting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Design your art at 1:1 scale to the real deal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Export your image at high DPI – I use 1200DPI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4" y="2241413"/>
            <a:ext cx="3134112" cy="1255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70" y="3023901"/>
            <a:ext cx="2841330" cy="1289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70" y="162984"/>
            <a:ext cx="2841330" cy="1278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9295" y="3394875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09921" y="654195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72DPI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11148" y="351097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1200DPI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70" y="1611454"/>
            <a:ext cx="2873669" cy="12454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10534" y="2077772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300DPI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27" y="1400730"/>
            <a:ext cx="1827209" cy="1614193"/>
          </a:xfrm>
          <a:prstGeom prst="rect">
            <a:avLst/>
          </a:prstGeom>
        </p:spPr>
      </p:pic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Artwork for PCBs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Simplfy Layers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Export each layer as a different image</a:t>
            </a:r>
            <a:r>
              <a:rPr lang="en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Black and white only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95" y="476734"/>
            <a:ext cx="1604806" cy="11726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48" y="2121812"/>
            <a:ext cx="1970027" cy="17188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2558" y="3071728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File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5412" y="1612711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Bare Copper Layer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22455" y="3820236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Silkscreen Layer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20151533">
            <a:off x="5160850" y="1424580"/>
            <a:ext cx="1277557" cy="2453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827182">
            <a:off x="5236624" y="2503110"/>
            <a:ext cx="1088363" cy="2453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2" y="1852268"/>
            <a:ext cx="1819286" cy="16750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49" y="2874644"/>
            <a:ext cx="1718751" cy="16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Artwork for PCBs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Edge cuts and outlines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Designing at 1:1 means you can </a:t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export your outline as a DXF</a:t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KiCad DXF import cannot </a:t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import curved lines!</a:t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Add anchor points, then simplfy</a:t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paths to straight lines to approximate</a:t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curve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62" y="719009"/>
            <a:ext cx="4597638" cy="3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Artwork for PCBs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Hands on!</a:t>
            </a:r>
            <a:endParaRPr lang="en" sz="16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7165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KiCad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What is KiCad?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Started in 1992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source, lots of development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KiCad’s first con was held in Chicago last month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KiCad covers both Schematic Capture and Board Layout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87" y="131475"/>
            <a:ext cx="4230169" cy="17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KiCad - Schematic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Schematic capture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Start here to design your </a:t>
            </a: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circuit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Keep it neat for readability</a:t>
            </a:r>
            <a:endParaRPr lang="en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29" y="836771"/>
            <a:ext cx="4356762" cy="24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4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KiCad - Schematic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Schematic footprint 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association</a:t>
            </a:r>
            <a:b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For each part, assign a footprint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Save, then generate a netlist</a:t>
            </a:r>
            <a:endParaRPr lang="en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33" y="2159185"/>
            <a:ext cx="6980842" cy="23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94" y="1150203"/>
            <a:ext cx="2056676" cy="1711569"/>
          </a:xfrm>
          <a:prstGeom prst="rect">
            <a:avLst/>
          </a:prstGeom>
        </p:spPr>
      </p:pic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Intro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Who am I and how did I get in here?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28" y="394703"/>
            <a:ext cx="2319081" cy="3483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418601"/>
            <a:ext cx="1601930" cy="1443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23" y="1825619"/>
            <a:ext cx="1768656" cy="1339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32" y="2659845"/>
            <a:ext cx="2212037" cy="1217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66" y="1518203"/>
            <a:ext cx="1230472" cy="17566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21" y="2985985"/>
            <a:ext cx="2282219" cy="12565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22" y="489827"/>
            <a:ext cx="857022" cy="13726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693" y="1929737"/>
            <a:ext cx="983279" cy="936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43" y="2939095"/>
            <a:ext cx="926131" cy="84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KiCad - 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Schematic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Hands on!</a:t>
            </a:r>
            <a:endParaRPr lang="en" sz="16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1234041"/>
            <a:ext cx="3038475" cy="22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3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KiCad - Import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Importing artwork with Bitmap to 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Component Convertor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If you designed to scale, 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this is an easy step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convertor converts a bitmap to a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vector that KiCad can use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We can move the layers around later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91" y="1901174"/>
            <a:ext cx="685896" cy="638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5460"/>
            <a:ext cx="3129845" cy="45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KiCad - Import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After conversion, you can use the footprint editor to move layers around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Bare copper is copper without a soldermask.  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 KiCad, this means adding a shape to the soldermask layer</a:t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Soldermask layer is a negative layer!</a:t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Just copy and paste in place the copper polygon you want to expose and move to soldermask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5" y="2646565"/>
            <a:ext cx="1988857" cy="139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17" y="2646565"/>
            <a:ext cx="2018989" cy="1358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8184" y="4022985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Without </a:t>
            </a:r>
            <a:r>
              <a:rPr lang="en-US" dirty="0" err="1" smtClean="0"/>
              <a:t>soldermask</a:t>
            </a:r>
            <a:r>
              <a:rPr lang="en-US" dirty="0" smtClean="0"/>
              <a:t> Hole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76669" y="4041015"/>
            <a:ext cx="192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 err="1"/>
              <a:t>s</a:t>
            </a:r>
            <a:r>
              <a:rPr lang="en-US" dirty="0" err="1" smtClean="0"/>
              <a:t>oldermask</a:t>
            </a:r>
            <a:r>
              <a:rPr lang="en-US" dirty="0" smtClean="0"/>
              <a:t> Hole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6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KiCad - Import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Hands on!</a:t>
            </a:r>
            <a:endParaRPr lang="en" sz="16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1497250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KiCad - PCB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Create a new board layout and open your netlist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Place your imported footprints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Import your outline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Place your component footprints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36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KiCad - PCB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Solve the rats by laying down traces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Note that most board houses have a 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limit of 6mils trace/space unless you 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want to pay more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47" y="274429"/>
            <a:ext cx="2541278" cy="190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81" y="2263324"/>
            <a:ext cx="2463515" cy="19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KiCad - PCB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RUN DRC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Seriously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Do it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Design Rules Check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4475"/>
            <a:ext cx="3483092" cy="352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5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KiCad - PCB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Hands on!</a:t>
            </a:r>
            <a:endParaRPr lang="en" sz="16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67" y="162377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Bringing it all together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Export Gerbers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At the very least, you need top and 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bottom copper, silk, and soldermask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Check with your board house for 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specific requirements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Check the result in gerbv or other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Gerber viewer before sending out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84" y="343502"/>
            <a:ext cx="4256837" cy="367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Bringing it all together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Hands on!</a:t>
            </a:r>
            <a:endParaRPr lang="en" sz="16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70" y="1055370"/>
            <a:ext cx="2080260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SAOs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SAO – Shitty Add 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Designed by Brian Benchoff on a whim for DC26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Small boards that plug into a badge for power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1" y="2715484"/>
            <a:ext cx="1391771" cy="1029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36" y="2344343"/>
            <a:ext cx="1956987" cy="1801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25" y="2625867"/>
            <a:ext cx="1125193" cy="1224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23" y="408002"/>
            <a:ext cx="3442664" cy="34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6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Ordering boards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Typical options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Less than 100x100mm is cheap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Play with the options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Sometimes an extra 100 boards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is just a few bucks more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77" y="223424"/>
            <a:ext cx="4867423" cy="39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Ordering boards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China board houses are cheap, but you have to wait for shipping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Quality is pretty darn good</a:t>
            </a:r>
            <a:b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Delay one day! – due to time difference, simple questions can cause delays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OSH Park is a good option in the States for a reasonable price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But I hope you like purple…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Fab Assembly can get pricey – consider doing it by hand for simple designs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47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Sourcing Parts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liexpress is a good option if you have time and are willing to risk </a:t>
            </a: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Choose Amazon if you want the same aliexpress stuff with a markup and Prime shipping</a:t>
            </a:r>
            <a:endParaRPr lang="en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Digikey, Mouser are tried and true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Arrow is a strange option, they usually have free overnight shipping and most parts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If the fab is going to assemble it, let them source parts where possible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005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Snide 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Comments?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@hamster</a:t>
            </a:r>
          </a:p>
        </p:txBody>
      </p:sp>
      <p:pic>
        <p:nvPicPr>
          <p:cNvPr id="435" name="Shape 435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SAOs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New for Defcon 27 – SAO v1.69bis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Backwards compatible, still as shitty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Now with more pins, better retention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6" y="45646"/>
            <a:ext cx="2965050" cy="4100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42" y="2298632"/>
            <a:ext cx="3502758" cy="26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7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Printed Circuit Boards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Printed Circuit Board – PCB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Consists of layers of insulation, copper, and printed graphics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Board houses like to specify board dimensions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 millimeters, but trace widths in 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mils (0.001 inches)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95" y="1761016"/>
            <a:ext cx="3702376" cy="22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Printed Circuit Boards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207147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Vias – holes, may be plated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Traces – thin copper lines, ‘wires’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Pours – Large areas of copper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Silkscreen – Artwork or labels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0" y="425785"/>
            <a:ext cx="3693907" cy="261651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9680052">
            <a:off x="5740794" y="3040774"/>
            <a:ext cx="967505" cy="18160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7270" y="331104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Via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9680052">
            <a:off x="4599518" y="2273966"/>
            <a:ext cx="2207472" cy="198544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16523" y="2653452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Copper</a:t>
            </a:r>
          </a:p>
          <a:p>
            <a:pPr algn="ctr"/>
            <a:r>
              <a:rPr lang="en-US" dirty="0" smtClean="0"/>
              <a:t>Pour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15160096">
            <a:off x="7195732" y="2832596"/>
            <a:ext cx="760729" cy="177747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68339" y="3311039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Silkscreen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8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37" y="1709505"/>
            <a:ext cx="6674265" cy="2480922"/>
          </a:xfrm>
          <a:prstGeom prst="rect">
            <a:avLst/>
          </a:prstGeom>
        </p:spPr>
      </p:pic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Printed Circuit Boards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Typical 2 layer stackup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4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9" y="1016109"/>
            <a:ext cx="7648486" cy="3252916"/>
          </a:xfrm>
          <a:prstGeom prst="rect">
            <a:avLst/>
          </a:prstGeom>
        </p:spPr>
      </p:pic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Printed Circuit Boards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Keep adding layers!</a:t>
            </a: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14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0" y="4313150"/>
            <a:ext cx="9144000" cy="83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1475"/>
            <a:ext cx="8520600" cy="54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Printed Circuit Boards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765725"/>
            <a:ext cx="8520600" cy="38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Copper Finish - OSP vs HASL vs ENIG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Organic Solderability 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Preservative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Usually a gold color – handling will stain it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Hot Air Solder Leveling</a:t>
            </a:r>
            <a:b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Silver finish – it’s solder dipped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Electroless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Nickel 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Immersion Gold</a:t>
            </a:r>
            <a:b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Gold</a:t>
            </a:r>
            <a:r>
              <a:rPr lang="en-US" sz="1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color – handles well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HASL usually default – other options are more $$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Shape 64" descr="hamster-university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75" y="4313200"/>
            <a:ext cx="835425" cy="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 descr="DC801-Minibadge-Front-Bas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5550"/>
            <a:ext cx="789065" cy="7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6152972" y="4735825"/>
            <a:ext cx="2351653" cy="32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KiCad: Getting Started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65" y="255153"/>
            <a:ext cx="3405098" cy="34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4375</TotalTime>
  <Words>635</Words>
  <Application>Microsoft Office PowerPoint</Application>
  <PresentationFormat>On-screen Show (16:9)</PresentationFormat>
  <Paragraphs>163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Simple Light</vt:lpstr>
      <vt:lpstr>Getting Started with KiCad</vt:lpstr>
      <vt:lpstr>Intro</vt:lpstr>
      <vt:lpstr>SAOs</vt:lpstr>
      <vt:lpstr>SAOs</vt:lpstr>
      <vt:lpstr>Printed Circuit Boards</vt:lpstr>
      <vt:lpstr>Printed Circuit Boards</vt:lpstr>
      <vt:lpstr>Printed Circuit Boards</vt:lpstr>
      <vt:lpstr>Printed Circuit Boards</vt:lpstr>
      <vt:lpstr>Printed Circuit Boards</vt:lpstr>
      <vt:lpstr>Printed Circuit Boards</vt:lpstr>
      <vt:lpstr>Artwork for PCBs</vt:lpstr>
      <vt:lpstr>Artwork for PCBs</vt:lpstr>
      <vt:lpstr>Artwork for PCBs</vt:lpstr>
      <vt:lpstr>Artwork for PCBs</vt:lpstr>
      <vt:lpstr>Artwork for PCBs</vt:lpstr>
      <vt:lpstr>Artwork for PCBs</vt:lpstr>
      <vt:lpstr>KiCad</vt:lpstr>
      <vt:lpstr>KiCad - Schematic</vt:lpstr>
      <vt:lpstr>KiCad - Schematic</vt:lpstr>
      <vt:lpstr>KiCad - Schematic</vt:lpstr>
      <vt:lpstr>KiCad - Import</vt:lpstr>
      <vt:lpstr>KiCad - Import</vt:lpstr>
      <vt:lpstr>KiCad - Import</vt:lpstr>
      <vt:lpstr>KiCad - PCB</vt:lpstr>
      <vt:lpstr>KiCad - PCB</vt:lpstr>
      <vt:lpstr>KiCad - PCB</vt:lpstr>
      <vt:lpstr>KiCad - PCB</vt:lpstr>
      <vt:lpstr>Bringing it all together</vt:lpstr>
      <vt:lpstr>Bringing it all together</vt:lpstr>
      <vt:lpstr>Ordering boards</vt:lpstr>
      <vt:lpstr>Ordering boards</vt:lpstr>
      <vt:lpstr>Sourcing Parts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KiCad</dc:title>
  <dc:creator>hamster</dc:creator>
  <cp:lastModifiedBy>Steve Ball</cp:lastModifiedBy>
  <cp:revision>56</cp:revision>
  <dcterms:modified xsi:type="dcterms:W3CDTF">2019-05-23T22:50:05Z</dcterms:modified>
</cp:coreProperties>
</file>